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67" r:id="rId4"/>
    <p:sldId id="258" r:id="rId5"/>
    <p:sldId id="268" r:id="rId6"/>
    <p:sldId id="260" r:id="rId7"/>
    <p:sldId id="262" r:id="rId8"/>
    <p:sldId id="263" r:id="rId9"/>
    <p:sldId id="266" r:id="rId10"/>
  </p:sldIdLst>
  <p:sldSz cx="9144000" cy="5143500" type="screen16x9"/>
  <p:notesSz cx="6858000" cy="9144000"/>
  <p:embeddedFontLst>
    <p:embeddedFont>
      <p:font typeface="Google Sans" panose="020B0604020202020204" charset="0"/>
      <p:regular r:id="rId12"/>
      <p:bold r:id="rId13"/>
      <p:italic r:id="rId14"/>
      <p:boldItalic r:id="rId15"/>
    </p:embeddedFont>
    <p:embeddedFont>
      <p:font typeface="Google Sans Medium" panose="020B0604020202020204" charset="0"/>
      <p:regular r:id="rId16"/>
      <p:bold r:id="rId17"/>
      <p:italic r:id="rId18"/>
      <p:boldItalic r:id="rId19"/>
    </p:embeddedFont>
    <p:embeddedFont>
      <p:font typeface="Google Sans SemiBold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D52073-1387-DC98-2B4A-EBBA243C88A4}" v="705" dt="2025-09-19T13:55:59.586"/>
    <p1510:client id="{E18C710A-EBA8-53A5-4D77-63BADE339166}" v="38" dt="2025-09-20T07:29:50.5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>
          <a:extLst>
            <a:ext uri="{FF2B5EF4-FFF2-40B4-BE49-F238E27FC236}">
              <a16:creationId xmlns:a16="http://schemas.microsoft.com/office/drawing/2014/main" id="{CCF46A38-840B-03FE-860D-1E8999C7B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>
            <a:extLst>
              <a:ext uri="{FF2B5EF4-FFF2-40B4-BE49-F238E27FC236}">
                <a16:creationId xmlns:a16="http://schemas.microsoft.com/office/drawing/2014/main" id="{33C849A1-EEF4-8BE1-6997-ABC0288ED1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>
            <a:extLst>
              <a:ext uri="{FF2B5EF4-FFF2-40B4-BE49-F238E27FC236}">
                <a16:creationId xmlns:a16="http://schemas.microsoft.com/office/drawing/2014/main" id="{1F0A60D9-6EB3-87A4-9899-B25B170F60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4031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>
          <a:extLst>
            <a:ext uri="{FF2B5EF4-FFF2-40B4-BE49-F238E27FC236}">
              <a16:creationId xmlns:a16="http://schemas.microsoft.com/office/drawing/2014/main" id="{29A717A6-9E94-CD5F-094F-FE3E3C419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>
            <a:extLst>
              <a:ext uri="{FF2B5EF4-FFF2-40B4-BE49-F238E27FC236}">
                <a16:creationId xmlns:a16="http://schemas.microsoft.com/office/drawing/2014/main" id="{535B5430-8D7F-4AD1-5D68-FA4E0C3BF4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>
            <a:extLst>
              <a:ext uri="{FF2B5EF4-FFF2-40B4-BE49-F238E27FC236}">
                <a16:creationId xmlns:a16="http://schemas.microsoft.com/office/drawing/2014/main" id="{188BD872-5BD0-0841-1FCB-9BA217DEAE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3283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 Wolf Hack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7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 </a:t>
            </a: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sym typeface="Google Sans SemiBold"/>
              </a:rPr>
              <a:t>Personalized Trip Planner with AI (</a:t>
            </a:r>
            <a:r>
              <a:rPr lang="en-GB" sz="1700" dirty="0" err="1">
                <a:solidFill>
                  <a:srgbClr val="202729"/>
                </a:solidFill>
                <a:latin typeface="Google Sans SemiBold"/>
                <a:ea typeface="Google Sans SemiBold"/>
                <a:sym typeface="Google Sans SemiBold"/>
              </a:rPr>
              <a:t>AnbuPayanAI</a:t>
            </a: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sym typeface="Google Sans SemiBold"/>
              </a:rPr>
              <a:t>)</a:t>
            </a:r>
            <a:endParaRPr lang="en-US"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>
              <a:lnSpc>
                <a:spcPct val="70000"/>
              </a:lnSpc>
            </a:pPr>
            <a:endParaRPr lang="en-GB" sz="1700" dirty="0">
              <a:solidFill>
                <a:srgbClr val="202729"/>
              </a:solidFill>
              <a:latin typeface="Google Sans SemiBold"/>
              <a:ea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 Paul Andrew D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lang="en-US" sz="1800" b="1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405998-C3E5-A75A-78E4-2EB3676FA02C}"/>
              </a:ext>
            </a:extLst>
          </p:cNvPr>
          <p:cNvSpPr txBox="1"/>
          <p:nvPr/>
        </p:nvSpPr>
        <p:spPr>
          <a:xfrm>
            <a:off x="311010" y="1440601"/>
            <a:ext cx="8280732" cy="32070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Char char="•"/>
            </a:pPr>
            <a:r>
              <a:rPr lang="en-US" sz="1600">
                <a:latin typeface="Google Sans Medium"/>
              </a:rPr>
              <a:t>Personalized Travel Assistance provides custom itineraries, budget plans, and trip planning via a conversational chatbot. </a:t>
            </a:r>
          </a:p>
          <a:p>
            <a:pPr marL="285750" indent="-285750" algn="just">
              <a:buChar char="•"/>
            </a:pPr>
            <a:endParaRPr lang="en-US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US" sz="1600">
                <a:latin typeface="Google Sans Medium"/>
              </a:rPr>
              <a:t>All features use Gemini’s intelligence with multilingual support for major Indian languages. </a:t>
            </a:r>
            <a:endParaRPr lang="en-US">
              <a:latin typeface="Google Sans Medium"/>
            </a:endParaRPr>
          </a:p>
          <a:p>
            <a:pPr marL="285750" indent="-285750" algn="just">
              <a:buChar char="•"/>
            </a:pPr>
            <a:endParaRPr lang="en-US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US" sz="1600" dirty="0">
                <a:latin typeface="Google Sans Medium"/>
              </a:rPr>
              <a:t>Users can regenerate itineraries/budgets if they want changes, ensuring personalized planning. </a:t>
            </a:r>
            <a:endParaRPr lang="en-US" dirty="0">
              <a:latin typeface="Google Sans Medium"/>
            </a:endParaRPr>
          </a:p>
          <a:p>
            <a:pPr marL="285750" indent="-285750" algn="just">
              <a:buChar char="•"/>
            </a:pPr>
            <a:endParaRPr lang="en-US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US" sz="1600">
                <a:latin typeface="Google Sans Medium"/>
              </a:rPr>
              <a:t>User-Friendly Prototype built with </a:t>
            </a:r>
            <a:r>
              <a:rPr lang="en-US" sz="1600" err="1">
                <a:latin typeface="Google Sans Medium"/>
              </a:rPr>
              <a:t>Streamlit</a:t>
            </a:r>
            <a:r>
              <a:rPr lang="en-US" sz="1600">
                <a:latin typeface="Google Sans Medium"/>
              </a:rPr>
              <a:t> UI, offering PDF downloads for itineraries and budgets for easy use. </a:t>
            </a:r>
            <a:endParaRPr lang="en-US">
              <a:latin typeface="Google Sans Medium"/>
            </a:endParaRPr>
          </a:p>
          <a:p>
            <a:pPr marL="285750" indent="-285750" algn="just">
              <a:buChar char="•"/>
            </a:pPr>
            <a:endParaRPr lang="en-US" dirty="0">
              <a:latin typeface="Google Sans Medium"/>
            </a:endParaRPr>
          </a:p>
          <a:p>
            <a:pPr marL="285750" indent="-285750" algn="just">
              <a:lnSpc>
                <a:spcPct val="150000"/>
              </a:lnSpc>
              <a:buChar char="•"/>
            </a:pPr>
            <a:endParaRPr lang="en-US" dirty="0">
              <a:latin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>
          <a:extLst>
            <a:ext uri="{FF2B5EF4-FFF2-40B4-BE49-F238E27FC236}">
              <a16:creationId xmlns:a16="http://schemas.microsoft.com/office/drawing/2014/main" id="{0559B093-1577-346B-A06C-FA756310C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>
            <a:extLst>
              <a:ext uri="{FF2B5EF4-FFF2-40B4-BE49-F238E27FC236}">
                <a16:creationId xmlns:a16="http://schemas.microsoft.com/office/drawing/2014/main" id="{FD2C411D-3581-A649-F61F-0843C6172E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>
            <a:extLst>
              <a:ext uri="{FF2B5EF4-FFF2-40B4-BE49-F238E27FC236}">
                <a16:creationId xmlns:a16="http://schemas.microsoft.com/office/drawing/2014/main" id="{326E4E94-62F2-8074-4C09-FC09A2B72CC3}"/>
              </a:ext>
            </a:extLst>
          </p:cNvPr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lang="en-GB" sz="1800" b="1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  <a:p>
            <a:pPr>
              <a:lnSpc>
                <a:spcPct val="114999"/>
              </a:lnSpc>
              <a:spcBef>
                <a:spcPts val="1200"/>
              </a:spcBef>
            </a:pPr>
            <a:endParaRPr lang="en-GB" sz="1800" b="1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  <a:p>
            <a:r>
              <a:rPr lang="en-GB" sz="1600" b="1" dirty="0">
                <a:solidFill>
                  <a:schemeClr val="tx1"/>
                </a:solidFill>
                <a:latin typeface="Google Sans Medium"/>
                <a:ea typeface="Google Sans"/>
              </a:rPr>
              <a:t>1.  How different is it from any of the other existing solutions? </a:t>
            </a:r>
            <a:endParaRPr lang="en-GB" b="1" dirty="0">
              <a:solidFill>
                <a:schemeClr val="tx1"/>
              </a:solidFill>
              <a:latin typeface="Google Sans Medium"/>
            </a:endParaRPr>
          </a:p>
          <a:p>
            <a:endParaRPr lang="en-GB" dirty="0">
              <a:solidFill>
                <a:schemeClr val="tx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600" dirty="0">
                <a:solidFill>
                  <a:schemeClr val="tx1"/>
                </a:solidFill>
                <a:latin typeface="Google Sans Medium"/>
                <a:ea typeface="Google Sans"/>
              </a:rPr>
              <a:t>Supports major Indian languages, unlike most travel apps limited to English </a:t>
            </a:r>
            <a:endParaRPr lang="en-GB" dirty="0">
              <a:solidFill>
                <a:schemeClr val="tx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dirty="0">
              <a:solidFill>
                <a:schemeClr val="tx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600" dirty="0">
                <a:solidFill>
                  <a:schemeClr val="tx1"/>
                </a:solidFill>
                <a:latin typeface="Google Sans Medium"/>
                <a:ea typeface="Google Sans"/>
              </a:rPr>
              <a:t>Regenerates itineraries and budgets instantly based on user feedback. </a:t>
            </a:r>
            <a:endParaRPr lang="en-GB" dirty="0">
              <a:solidFill>
                <a:schemeClr val="tx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sz="1600" dirty="0">
              <a:solidFill>
                <a:schemeClr val="tx1"/>
              </a:solidFill>
              <a:latin typeface="Google Sans Medium"/>
              <a:ea typeface="Google Sans"/>
            </a:endParaRPr>
          </a:p>
          <a:p>
            <a:pPr marL="285750" indent="-285750" algn="just">
              <a:buChar char="•"/>
            </a:pPr>
            <a:r>
              <a:rPr lang="en-GB" sz="1600" dirty="0">
                <a:solidFill>
                  <a:schemeClr val="tx1"/>
                </a:solidFill>
                <a:latin typeface="Google Sans Medium"/>
                <a:ea typeface="Google Sans"/>
              </a:rPr>
              <a:t>Combines itinerary planning, budget recommendations, chatbot assistance, and PDF      exports in one lightweight platform.</a:t>
            </a:r>
            <a:endParaRPr lang="en-GB" dirty="0">
              <a:solidFill>
                <a:schemeClr val="tx1"/>
              </a:solidFill>
              <a:latin typeface="Google Sans Medium"/>
            </a:endParaRPr>
          </a:p>
          <a:p>
            <a:pPr marL="127000">
              <a:lnSpc>
                <a:spcPct val="114999"/>
              </a:lnSpc>
              <a:spcBef>
                <a:spcPts val="1200"/>
              </a:spcBef>
              <a:buSzPts val="1600"/>
            </a:pPr>
            <a:endParaRPr lang="en-GB" sz="1600" dirty="0">
              <a:solidFill>
                <a:schemeClr val="dk2"/>
              </a:solidFill>
              <a:latin typeface="Google Sans Medium"/>
              <a:ea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 Medium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 Medium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 Medium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 Medium"/>
              <a:ea typeface="Google Sans"/>
              <a:cs typeface="Google Sans"/>
            </a:endParaRPr>
          </a:p>
          <a:p>
            <a:pPr marL="469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endParaRPr sz="1600" dirty="0">
              <a:solidFill>
                <a:schemeClr val="dk2"/>
              </a:solidFill>
              <a:latin typeface="Google Sans Medium"/>
              <a:ea typeface="Google Sans"/>
              <a:cs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876876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442991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114999"/>
              </a:lnSpc>
              <a:spcBef>
                <a:spcPts val="1200"/>
              </a:spcBef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lang="en-GB" sz="1800" b="1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  <a:p>
            <a:endParaRPr lang="en-GB" sz="1800" b="1" dirty="0">
              <a:solidFill>
                <a:schemeClr val="dk1"/>
              </a:solidFill>
              <a:ea typeface="Google Sans Medium"/>
            </a:endParaRPr>
          </a:p>
          <a:p>
            <a:r>
              <a:rPr lang="en-GB" sz="1600" b="1" dirty="0">
                <a:solidFill>
                  <a:schemeClr val="dk1"/>
                </a:solidFill>
                <a:latin typeface="Google Sans Medium"/>
                <a:ea typeface="Google Sans Medium"/>
              </a:rPr>
              <a:t>2.  How will it be able to solve the problem and USP of solution? </a:t>
            </a:r>
            <a:endParaRPr lang="en-GB" sz="1600" b="1" dirty="0">
              <a:solidFill>
                <a:schemeClr val="dk1"/>
              </a:solidFill>
              <a:latin typeface="Google Sans Medium"/>
            </a:endParaRPr>
          </a:p>
          <a:p>
            <a:pPr algn="just"/>
            <a:endParaRPr lang="en-GB" sz="1600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</a:rPr>
              <a:t>Creates tailored itineraries based on budget, time, and interests, unlike generic suggestions.</a:t>
            </a:r>
            <a:endParaRPr lang="en-GB" sz="1600" dirty="0">
              <a:solidFill>
                <a:schemeClr val="dk1"/>
              </a:solidFill>
              <a:latin typeface="Google Sans Medium"/>
            </a:endParaRPr>
          </a:p>
          <a:p>
            <a:pPr algn="just"/>
            <a:endParaRPr lang="en-GB" sz="1600" dirty="0">
              <a:solidFill>
                <a:schemeClr val="dk1"/>
              </a:solidFill>
              <a:latin typeface="Google Sans Medium"/>
              <a:ea typeface="Google Sans Medium"/>
            </a:endParaRPr>
          </a:p>
          <a:p>
            <a:pPr marL="285750" indent="-285750" algn="just">
              <a:buChar char="•"/>
            </a:pPr>
            <a:r>
              <a:rPr lang="en-GB" sz="1600" dirty="0">
                <a:latin typeface="Google Sans Medium"/>
              </a:rPr>
              <a:t>Adjusts</a:t>
            </a:r>
            <a:r>
              <a:rPr lang="en-GB" sz="1600" dirty="0">
                <a:latin typeface="Google Sans Medium"/>
                <a:ea typeface="Google Sans Medium"/>
              </a:rPr>
              <a:t> plans dynamically</a:t>
            </a:r>
            <a:endParaRPr lang="en-GB" sz="1600">
              <a:solidFill>
                <a:schemeClr val="dk1"/>
              </a:solidFill>
              <a:latin typeface="Google Sans Medium"/>
            </a:endParaRPr>
          </a:p>
          <a:p>
            <a:pPr algn="just"/>
            <a:endParaRPr lang="en-GB" sz="1600" dirty="0">
              <a:solidFill>
                <a:schemeClr val="dk1"/>
              </a:solidFill>
              <a:latin typeface="Google Sans Medium"/>
              <a:ea typeface="Google Sans Medium"/>
            </a:endParaRPr>
          </a:p>
          <a:p>
            <a:pPr marL="285750" indent="-285750" algn="just">
              <a:buChar char="•"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</a:rPr>
              <a:t>Personalized travel planning available in India’s most spoken languages.</a:t>
            </a:r>
          </a:p>
          <a:p>
            <a:pPr algn="just">
              <a:lnSpc>
                <a:spcPct val="114999"/>
              </a:lnSpc>
              <a:spcBef>
                <a:spcPts val="1200"/>
              </a:spcBef>
            </a:pPr>
            <a:endParaRPr lang="en-GB" sz="1600" dirty="0">
              <a:latin typeface="Google Sans Medium"/>
              <a:ea typeface="Google Sans Medium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Font typeface="Arial"/>
              <a:buChar char="•"/>
            </a:pPr>
            <a:endParaRPr lang="en-GB" sz="2300" dirty="0">
              <a:latin typeface="Google Sans Medium"/>
              <a:ea typeface="Google Sans Medium"/>
              <a:cs typeface="Google Sans Medium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Font typeface="Arial"/>
              <a:buChar char="•"/>
            </a:pPr>
            <a:endParaRPr lang="en-GB" sz="2300" dirty="0">
              <a:latin typeface="Google Sans Medium"/>
              <a:ea typeface="Google Sans Medium"/>
              <a:cs typeface="Google Sans Medium"/>
            </a:endParaRPr>
          </a:p>
          <a:p>
            <a:pPr marL="469900" indent="-342900">
              <a:lnSpc>
                <a:spcPct val="114999"/>
              </a:lnSpc>
              <a:buChar char="•"/>
            </a:pPr>
            <a:endParaRPr lang="en-US" sz="2300" dirty="0">
              <a:latin typeface="Google Sans Medium"/>
              <a:ea typeface="Google Sans Medium"/>
              <a:cs typeface="Google Sans Medium"/>
            </a:endParaRPr>
          </a:p>
          <a:p>
            <a:pPr>
              <a:lnSpc>
                <a:spcPct val="114999"/>
              </a:lnSpc>
              <a:spcBef>
                <a:spcPts val="1200"/>
              </a:spcBef>
            </a:pPr>
            <a:endParaRPr lang="en-GB" sz="1800" dirty="0">
              <a:latin typeface="Google Sans Medium"/>
              <a:ea typeface="Google Sans Medium"/>
              <a:cs typeface="Google Sans Medium"/>
            </a:endParaRPr>
          </a:p>
          <a:p>
            <a:pPr marL="127000">
              <a:lnSpc>
                <a:spcPct val="114999"/>
              </a:lnSpc>
              <a:spcBef>
                <a:spcPts val="1200"/>
              </a:spcBef>
              <a:buSzPts val="1600"/>
            </a:pPr>
            <a:endParaRPr lang="en-GB" sz="1600" dirty="0">
              <a:solidFill>
                <a:srgbClr val="595959"/>
              </a:solidFill>
              <a:ea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rgbClr val="595959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  <a:p>
            <a:pPr marL="469900" indent="-342900">
              <a:lnSpc>
                <a:spcPct val="115000"/>
              </a:lnSpc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>
          <a:extLst>
            <a:ext uri="{FF2B5EF4-FFF2-40B4-BE49-F238E27FC236}">
              <a16:creationId xmlns:a16="http://schemas.microsoft.com/office/drawing/2014/main" id="{49343B4C-DDBB-CF64-FA2A-3E098267E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>
            <a:extLst>
              <a:ext uri="{FF2B5EF4-FFF2-40B4-BE49-F238E27FC236}">
                <a16:creationId xmlns:a16="http://schemas.microsoft.com/office/drawing/2014/main" id="{C194818F-A43A-D1D3-B842-4331DC5571F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>
            <a:extLst>
              <a:ext uri="{FF2B5EF4-FFF2-40B4-BE49-F238E27FC236}">
                <a16:creationId xmlns:a16="http://schemas.microsoft.com/office/drawing/2014/main" id="{F3A2F86A-DB8B-B76E-31E2-CA754E4A3237}"/>
              </a:ext>
            </a:extLst>
          </p:cNvPr>
          <p:cNvSpPr txBox="1"/>
          <p:nvPr/>
        </p:nvSpPr>
        <p:spPr>
          <a:xfrm>
            <a:off x="442991" y="954000"/>
            <a:ext cx="7848702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"/>
                <a:cs typeface="Google Sans"/>
                <a:sym typeface="Google Sans Medium"/>
              </a:rPr>
              <a:t>List of features offered by the solution</a:t>
            </a:r>
            <a:endParaRPr lang="en-US" sz="1800" b="1" dirty="0">
              <a:solidFill>
                <a:schemeClr val="dk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sz="1600" b="1" dirty="0">
              <a:solidFill>
                <a:schemeClr val="dk1"/>
              </a:solidFill>
              <a:latin typeface="Google Sans Medium"/>
              <a:ea typeface="Google Sans Medium"/>
            </a:endParaRPr>
          </a:p>
          <a:p>
            <a:pPr marL="285750" indent="-285750" algn="just">
              <a:buChar char="•"/>
            </a:pPr>
            <a:r>
              <a:rPr lang="en-GB" sz="1600" b="1" dirty="0">
                <a:solidFill>
                  <a:schemeClr val="dk1"/>
                </a:solidFill>
                <a:latin typeface="Google Sans Medium"/>
                <a:ea typeface="Google Sans Medium"/>
              </a:rPr>
              <a:t> Personalized Itinerary Generator</a:t>
            </a: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</a:rPr>
              <a:t> – Creates custom travel plans based on budget, duration, and interests.</a:t>
            </a:r>
            <a:endParaRPr lang="en-GB" sz="1600" dirty="0">
              <a:solidFill>
                <a:schemeClr val="dk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sz="1600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600" b="1" dirty="0">
                <a:solidFill>
                  <a:schemeClr val="dk1"/>
                </a:solidFill>
                <a:latin typeface="Google Sans Medium"/>
                <a:ea typeface="Google Sans Medium"/>
              </a:rPr>
              <a:t> Budget Recommendation System</a:t>
            </a: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</a:rPr>
              <a:t> – Provides detailed cost breakdowns with on-demand adjustments.</a:t>
            </a:r>
            <a:endParaRPr lang="en-GB" sz="1600" dirty="0">
              <a:solidFill>
                <a:schemeClr val="dk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sz="1600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600" b="1" dirty="0">
                <a:solidFill>
                  <a:schemeClr val="dk1"/>
                </a:solidFill>
                <a:latin typeface="Google Sans Medium"/>
              </a:rPr>
              <a:t> Multilingual Chatbot Assistance </a:t>
            </a:r>
            <a:r>
              <a:rPr lang="en-GB" sz="1600" dirty="0">
                <a:solidFill>
                  <a:schemeClr val="dk1"/>
                </a:solidFill>
                <a:latin typeface="Google Sans Medium"/>
              </a:rPr>
              <a:t>– Helps users </a:t>
            </a: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</a:rPr>
              <a:t>in major Indian languages for easy trip planning.</a:t>
            </a:r>
            <a:endParaRPr lang="en-GB" sz="1600" dirty="0">
              <a:solidFill>
                <a:schemeClr val="dk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sz="1600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600" b="1">
                <a:solidFill>
                  <a:schemeClr val="dk1"/>
                </a:solidFill>
                <a:latin typeface="Google Sans Medium"/>
                <a:ea typeface="Google Sans Medium"/>
              </a:rPr>
              <a:t>PDF Export &amp; Regeneration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</a:rPr>
              <a:t>– Allows downloading itineraries/budgets and </a:t>
            </a: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</a:rPr>
              <a:t>regenerating them instantly if changes are needed.</a:t>
            </a:r>
            <a:endParaRPr lang="en-GB" dirty="0">
              <a:solidFill>
                <a:schemeClr val="dk1"/>
              </a:solidFill>
              <a:latin typeface="Google Sans Medium"/>
            </a:endParaRPr>
          </a:p>
          <a:p>
            <a:pPr algn="just"/>
            <a:endParaRPr lang="en-GB" sz="1600" dirty="0">
              <a:solidFill>
                <a:schemeClr val="dk1"/>
              </a:solidFill>
              <a:ea typeface="Google Sans Medium"/>
            </a:endParaRPr>
          </a:p>
          <a:p>
            <a:pPr marL="285750" indent="-285750" algn="just">
              <a:buChar char="•"/>
            </a:pPr>
            <a:endParaRPr lang="en-GB" sz="1600" dirty="0">
              <a:solidFill>
                <a:schemeClr val="dk1"/>
              </a:solidFill>
              <a:latin typeface="Google Sans Medium"/>
              <a:ea typeface="Google Sans Medium"/>
            </a:endParaRPr>
          </a:p>
          <a:p>
            <a:pPr algn="just">
              <a:lnSpc>
                <a:spcPct val="114999"/>
              </a:lnSpc>
              <a:spcBef>
                <a:spcPts val="1200"/>
              </a:spcBef>
            </a:pPr>
            <a:endParaRPr lang="en-GB" sz="1600" dirty="0">
              <a:latin typeface="Google Sans Medium"/>
              <a:ea typeface="Google Sans Medium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Font typeface="Arial"/>
              <a:buChar char="•"/>
            </a:pPr>
            <a:endParaRPr lang="en-GB" sz="2300" dirty="0">
              <a:latin typeface="Google Sans Medium"/>
              <a:ea typeface="Google Sans Medium"/>
              <a:cs typeface="Google Sans Medium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Font typeface="Arial"/>
              <a:buChar char="•"/>
            </a:pPr>
            <a:endParaRPr lang="en-GB" sz="2300" dirty="0">
              <a:latin typeface="Google Sans Medium"/>
              <a:ea typeface="Google Sans Medium"/>
              <a:cs typeface="Google Sans Medium"/>
            </a:endParaRPr>
          </a:p>
          <a:p>
            <a:pPr marL="469900" indent="-342900">
              <a:lnSpc>
                <a:spcPct val="114999"/>
              </a:lnSpc>
              <a:buChar char="•"/>
            </a:pPr>
            <a:endParaRPr lang="en-US" sz="2300" dirty="0">
              <a:latin typeface="Google Sans Medium"/>
              <a:ea typeface="Google Sans Medium"/>
              <a:cs typeface="Google Sans Medium"/>
            </a:endParaRPr>
          </a:p>
          <a:p>
            <a:pPr>
              <a:lnSpc>
                <a:spcPct val="114999"/>
              </a:lnSpc>
              <a:spcBef>
                <a:spcPts val="1200"/>
              </a:spcBef>
            </a:pPr>
            <a:endParaRPr lang="en-GB" sz="1800" dirty="0">
              <a:latin typeface="Google Sans Medium"/>
              <a:ea typeface="Google Sans Medium"/>
              <a:cs typeface="Google Sans Medium"/>
            </a:endParaRPr>
          </a:p>
          <a:p>
            <a:pPr marL="127000">
              <a:lnSpc>
                <a:spcPct val="114999"/>
              </a:lnSpc>
              <a:spcBef>
                <a:spcPts val="1200"/>
              </a:spcBef>
              <a:buSzPts val="1600"/>
            </a:pPr>
            <a:endParaRPr lang="en-GB" sz="1600" dirty="0">
              <a:solidFill>
                <a:srgbClr val="595959"/>
              </a:solidFill>
              <a:ea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rgbClr val="595959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  <a:p>
            <a:pPr marL="469900" indent="-342900">
              <a:lnSpc>
                <a:spcPct val="115000"/>
              </a:lnSpc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3530733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Use-case diagram</a:t>
            </a:r>
            <a:endParaRPr lang="en-US" sz="1800" b="1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GB" sz="1800" b="1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b="1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pic>
        <p:nvPicPr>
          <p:cNvPr id="4" name="Picture 3" descr="User - Free user icons">
            <a:extLst>
              <a:ext uri="{FF2B5EF4-FFF2-40B4-BE49-F238E27FC236}">
                <a16:creationId xmlns:a16="http://schemas.microsoft.com/office/drawing/2014/main" id="{859F4FBE-DDB6-6319-88E9-05FCBB5D4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812" y="2160373"/>
            <a:ext cx="1409700" cy="1409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0FE2C41-0A90-5AD3-4524-B2DA534BA3B2}"/>
              </a:ext>
            </a:extLst>
          </p:cNvPr>
          <p:cNvSpPr/>
          <p:nvPr/>
        </p:nvSpPr>
        <p:spPr>
          <a:xfrm>
            <a:off x="3446854" y="1500882"/>
            <a:ext cx="1949780" cy="7452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Personalized Itinerary Generator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264A8E-ABFB-8CEE-CC63-14D9F77F8FBA}"/>
              </a:ext>
            </a:extLst>
          </p:cNvPr>
          <p:cNvSpPr/>
          <p:nvPr/>
        </p:nvSpPr>
        <p:spPr>
          <a:xfrm>
            <a:off x="3446854" y="2566651"/>
            <a:ext cx="1949780" cy="7452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Budget Recommendation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1F342F-DA96-A349-2F29-DEDA146DC51D}"/>
              </a:ext>
            </a:extLst>
          </p:cNvPr>
          <p:cNvSpPr/>
          <p:nvPr/>
        </p:nvSpPr>
        <p:spPr>
          <a:xfrm>
            <a:off x="3446853" y="3616976"/>
            <a:ext cx="1949780" cy="7452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Trip planning Chatbot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6EF87D2-BA08-49F8-BE9C-8E4FDA7233D5}"/>
              </a:ext>
            </a:extLst>
          </p:cNvPr>
          <p:cNvCxnSpPr/>
          <p:nvPr/>
        </p:nvCxnSpPr>
        <p:spPr>
          <a:xfrm flipV="1">
            <a:off x="1795802" y="2823494"/>
            <a:ext cx="1666176" cy="23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FD3BD99-F763-2587-5256-B52C6F226A4F}"/>
              </a:ext>
            </a:extLst>
          </p:cNvPr>
          <p:cNvCxnSpPr/>
          <p:nvPr/>
        </p:nvCxnSpPr>
        <p:spPr>
          <a:xfrm>
            <a:off x="1091778" y="1838386"/>
            <a:ext cx="2354592" cy="3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2791687-A37B-986D-256C-5DB45EF5187A}"/>
              </a:ext>
            </a:extLst>
          </p:cNvPr>
          <p:cNvCxnSpPr>
            <a:cxnSpLocks/>
          </p:cNvCxnSpPr>
          <p:nvPr/>
        </p:nvCxnSpPr>
        <p:spPr>
          <a:xfrm>
            <a:off x="1091778" y="3993095"/>
            <a:ext cx="2354592" cy="3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8474330-A71C-F1F2-3493-5EEAB09E73DA}"/>
              </a:ext>
            </a:extLst>
          </p:cNvPr>
          <p:cNvCxnSpPr/>
          <p:nvPr/>
        </p:nvCxnSpPr>
        <p:spPr>
          <a:xfrm>
            <a:off x="1076495" y="3550364"/>
            <a:ext cx="41403" cy="45544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65E5475A-7A72-AB6A-BC19-AC89BC0B3B65}"/>
              </a:ext>
            </a:extLst>
          </p:cNvPr>
          <p:cNvCxnSpPr/>
          <p:nvPr/>
        </p:nvCxnSpPr>
        <p:spPr>
          <a:xfrm>
            <a:off x="1086846" y="1811410"/>
            <a:ext cx="31052" cy="34158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2333A0BA-895C-DD30-3C08-639AB96A7B55}"/>
              </a:ext>
            </a:extLst>
          </p:cNvPr>
          <p:cNvSpPr/>
          <p:nvPr/>
        </p:nvSpPr>
        <p:spPr>
          <a:xfrm>
            <a:off x="6396866" y="1375009"/>
            <a:ext cx="2215096" cy="993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Personalized Itinerary </a:t>
            </a:r>
            <a:endParaRPr lang="en-US" dirty="0">
              <a:latin typeface="Google Sans Medium"/>
              <a:ea typeface="Google Sans Medium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BFAEF89-6E8B-3A21-CD04-A7DD97011521}"/>
              </a:ext>
            </a:extLst>
          </p:cNvPr>
          <p:cNvSpPr/>
          <p:nvPr/>
        </p:nvSpPr>
        <p:spPr>
          <a:xfrm>
            <a:off x="6396866" y="2440779"/>
            <a:ext cx="2215096" cy="993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Ready-made budget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660077D-1C35-C5DF-6C02-B80FD5F7918E}"/>
              </a:ext>
            </a:extLst>
          </p:cNvPr>
          <p:cNvSpPr/>
          <p:nvPr/>
        </p:nvSpPr>
        <p:spPr>
          <a:xfrm>
            <a:off x="6396865" y="3491103"/>
            <a:ext cx="2215096" cy="993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Ideas about new trip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6022849-E1C5-A587-C58D-7D747251D325}"/>
              </a:ext>
            </a:extLst>
          </p:cNvPr>
          <p:cNvCxnSpPr/>
          <p:nvPr/>
        </p:nvCxnSpPr>
        <p:spPr>
          <a:xfrm>
            <a:off x="5403178" y="1863164"/>
            <a:ext cx="972986" cy="103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59C5E6F-06E9-4293-4A54-93BC1A4B2831}"/>
              </a:ext>
            </a:extLst>
          </p:cNvPr>
          <p:cNvCxnSpPr/>
          <p:nvPr/>
        </p:nvCxnSpPr>
        <p:spPr>
          <a:xfrm>
            <a:off x="5423880" y="2929309"/>
            <a:ext cx="972986" cy="310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08D6024-E822-DA44-8299-D8A705B6879E}"/>
              </a:ext>
            </a:extLst>
          </p:cNvPr>
          <p:cNvCxnSpPr/>
          <p:nvPr/>
        </p:nvCxnSpPr>
        <p:spPr>
          <a:xfrm>
            <a:off x="5423880" y="3964400"/>
            <a:ext cx="1014389" cy="414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</a:p>
          <a:p>
            <a:pPr>
              <a:lnSpc>
                <a:spcPct val="114999"/>
              </a:lnSpc>
              <a:spcAft>
                <a:spcPts val="1200"/>
              </a:spcAft>
            </a:pPr>
            <a:endParaRPr lang="en-GB" sz="1800" b="1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535D1F-468A-F423-CACD-9664B690A520}"/>
              </a:ext>
            </a:extLst>
          </p:cNvPr>
          <p:cNvSpPr/>
          <p:nvPr/>
        </p:nvSpPr>
        <p:spPr>
          <a:xfrm>
            <a:off x="410068" y="2570567"/>
            <a:ext cx="1251441" cy="570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Visual Studio</a:t>
            </a:r>
            <a:endParaRPr lang="en-US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98922A-4FEB-BFAC-DAE6-A3D243FA5D7B}"/>
              </a:ext>
            </a:extLst>
          </p:cNvPr>
          <p:cNvSpPr/>
          <p:nvPr/>
        </p:nvSpPr>
        <p:spPr>
          <a:xfrm>
            <a:off x="2757851" y="1999067"/>
            <a:ext cx="1251441" cy="570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Home.py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F74E27-B694-15DC-38D5-AAE6511C6E51}"/>
              </a:ext>
            </a:extLst>
          </p:cNvPr>
          <p:cNvSpPr/>
          <p:nvPr/>
        </p:nvSpPr>
        <p:spPr>
          <a:xfrm>
            <a:off x="2757850" y="2763641"/>
            <a:ext cx="1251441" cy="570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Chatbot.py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B7BA91-5345-6496-59C8-2211A7BA9A30}"/>
              </a:ext>
            </a:extLst>
          </p:cNvPr>
          <p:cNvSpPr/>
          <p:nvPr/>
        </p:nvSpPr>
        <p:spPr>
          <a:xfrm>
            <a:off x="2757850" y="3551383"/>
            <a:ext cx="1251441" cy="570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Budget.py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CFD219-FC2C-29E0-118E-A7E5A2339430}"/>
              </a:ext>
            </a:extLst>
          </p:cNvPr>
          <p:cNvSpPr/>
          <p:nvPr/>
        </p:nvSpPr>
        <p:spPr>
          <a:xfrm>
            <a:off x="5499506" y="2477891"/>
            <a:ext cx="1251441" cy="570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latin typeface="Google Sans Medium"/>
                <a:ea typeface="Google Sans Medium"/>
                <a:cs typeface="Arial"/>
              </a:rPr>
              <a:t>Streamlit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665F68B-4B47-2108-27E5-2C6317DE2E25}"/>
              </a:ext>
            </a:extLst>
          </p:cNvPr>
          <p:cNvSpPr/>
          <p:nvPr/>
        </p:nvSpPr>
        <p:spPr>
          <a:xfrm>
            <a:off x="1780357" y="1211700"/>
            <a:ext cx="1176571" cy="49684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Gemini AI</a:t>
            </a:r>
            <a:endParaRPr lang="en-US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4A4412-0BE7-F8DF-C3FD-65E4FD929660}"/>
              </a:ext>
            </a:extLst>
          </p:cNvPr>
          <p:cNvSpPr/>
          <p:nvPr/>
        </p:nvSpPr>
        <p:spPr>
          <a:xfrm>
            <a:off x="3811498" y="1211700"/>
            <a:ext cx="1014389" cy="49684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PDF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21DD857-B047-ED95-1E6F-62BBA8A75209}"/>
              </a:ext>
            </a:extLst>
          </p:cNvPr>
          <p:cNvSpPr/>
          <p:nvPr/>
        </p:nvSpPr>
        <p:spPr>
          <a:xfrm>
            <a:off x="1656790" y="4293165"/>
            <a:ext cx="1114788" cy="49684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Gemini AI</a:t>
            </a:r>
            <a:endParaRPr lang="en-US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33D89A-E36D-EF40-2233-7294FA23E9FD}"/>
              </a:ext>
            </a:extLst>
          </p:cNvPr>
          <p:cNvSpPr/>
          <p:nvPr/>
        </p:nvSpPr>
        <p:spPr>
          <a:xfrm>
            <a:off x="4313492" y="4293166"/>
            <a:ext cx="1014389" cy="49684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PDF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6D59251-4502-7807-436C-C437E570051E}"/>
              </a:ext>
            </a:extLst>
          </p:cNvPr>
          <p:cNvSpPr/>
          <p:nvPr/>
        </p:nvSpPr>
        <p:spPr>
          <a:xfrm>
            <a:off x="4993114" y="3551759"/>
            <a:ext cx="1137956" cy="50456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Gemini AI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0BC02FEB-5D05-2FDC-C2CB-07568AF97F35}"/>
              </a:ext>
            </a:extLst>
          </p:cNvPr>
          <p:cNvCxnSpPr/>
          <p:nvPr/>
        </p:nvCxnSpPr>
        <p:spPr>
          <a:xfrm>
            <a:off x="1656146" y="2877554"/>
            <a:ext cx="1097197" cy="20701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C253E128-7B41-65F9-6569-1B3C93BD0BA8}"/>
              </a:ext>
            </a:extLst>
          </p:cNvPr>
          <p:cNvCxnSpPr/>
          <p:nvPr/>
        </p:nvCxnSpPr>
        <p:spPr>
          <a:xfrm flipV="1">
            <a:off x="1021951" y="2279272"/>
            <a:ext cx="1756204" cy="29810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CDE38BCE-6947-3CF4-8442-834AF0EFFCA6}"/>
              </a:ext>
            </a:extLst>
          </p:cNvPr>
          <p:cNvCxnSpPr/>
          <p:nvPr/>
        </p:nvCxnSpPr>
        <p:spPr>
          <a:xfrm>
            <a:off x="1027369" y="3149307"/>
            <a:ext cx="1740757" cy="78310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1D25B7E-5268-566B-0415-50EEA80786CA}"/>
              </a:ext>
            </a:extLst>
          </p:cNvPr>
          <p:cNvCxnSpPr/>
          <p:nvPr/>
        </p:nvCxnSpPr>
        <p:spPr>
          <a:xfrm flipV="1">
            <a:off x="3643522" y="1686802"/>
            <a:ext cx="451022" cy="3135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8733617-4DE3-176E-B718-2F3D49FFB9DF}"/>
              </a:ext>
            </a:extLst>
          </p:cNvPr>
          <p:cNvCxnSpPr/>
          <p:nvPr/>
        </p:nvCxnSpPr>
        <p:spPr>
          <a:xfrm flipH="1" flipV="1">
            <a:off x="2634957" y="1653282"/>
            <a:ext cx="522072" cy="3753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CFBBA61-E709-F94F-FB9D-746B95F5FA38}"/>
              </a:ext>
            </a:extLst>
          </p:cNvPr>
          <p:cNvCxnSpPr/>
          <p:nvPr/>
        </p:nvCxnSpPr>
        <p:spPr>
          <a:xfrm flipH="1">
            <a:off x="2616078" y="4148088"/>
            <a:ext cx="352168" cy="2347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8B1CD37-F278-B894-9EBE-00BD073A1BE7}"/>
              </a:ext>
            </a:extLst>
          </p:cNvPr>
          <p:cNvCxnSpPr/>
          <p:nvPr/>
        </p:nvCxnSpPr>
        <p:spPr>
          <a:xfrm>
            <a:off x="3684603" y="4109473"/>
            <a:ext cx="659543" cy="3583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0C9028A-DEB6-032E-31E2-2CE6B8B90648}"/>
              </a:ext>
            </a:extLst>
          </p:cNvPr>
          <p:cNvCxnSpPr/>
          <p:nvPr/>
        </p:nvCxnSpPr>
        <p:spPr>
          <a:xfrm>
            <a:off x="3534864" y="3354715"/>
            <a:ext cx="1604123" cy="3016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9D846D2C-8694-8156-A442-AB8C5FB23C46}"/>
              </a:ext>
            </a:extLst>
          </p:cNvPr>
          <p:cNvCxnSpPr/>
          <p:nvPr/>
        </p:nvCxnSpPr>
        <p:spPr>
          <a:xfrm>
            <a:off x="4013690" y="2276878"/>
            <a:ext cx="1493621" cy="31201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DA8DB12B-8490-D9D1-09F1-529B57900D05}"/>
              </a:ext>
            </a:extLst>
          </p:cNvPr>
          <p:cNvCxnSpPr/>
          <p:nvPr/>
        </p:nvCxnSpPr>
        <p:spPr>
          <a:xfrm flipV="1">
            <a:off x="4016155" y="2724522"/>
            <a:ext cx="1485900" cy="35216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6DC7647A-BAAA-E10C-351B-2BD39C46974B}"/>
              </a:ext>
            </a:extLst>
          </p:cNvPr>
          <p:cNvCxnSpPr/>
          <p:nvPr/>
        </p:nvCxnSpPr>
        <p:spPr>
          <a:xfrm flipV="1">
            <a:off x="4016155" y="2893353"/>
            <a:ext cx="1493622" cy="93139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</a:p>
          <a:p>
            <a:pPr marL="285750" indent="-285750" algn="just">
              <a:buChar char="•"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</a:rPr>
              <a:t>Google Gemini AI</a:t>
            </a: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</a:rPr>
              <a:t> – For personalized itinerary generation, budget recommendations, and chatbot assistance.</a:t>
            </a:r>
            <a:endParaRPr lang="en-GB" dirty="0">
              <a:solidFill>
                <a:schemeClr val="dk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800" b="1" dirty="0" err="1">
                <a:solidFill>
                  <a:schemeClr val="dk1"/>
                </a:solidFill>
                <a:latin typeface="Google Sans Medium"/>
                <a:ea typeface="Google Sans Medium"/>
              </a:rPr>
              <a:t>Streamlit</a:t>
            </a: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</a:rPr>
              <a:t> – To build the interactive and user-friendly frontend UI.</a:t>
            </a:r>
            <a:endParaRPr lang="en-GB">
              <a:solidFill>
                <a:schemeClr val="dk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800" b="1" dirty="0" err="1">
                <a:solidFill>
                  <a:schemeClr val="dk1"/>
                </a:solidFill>
                <a:latin typeface="Google Sans Medium"/>
                <a:ea typeface="Google Sans Medium"/>
              </a:rPr>
              <a:t>ReportLab</a:t>
            </a: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</a:rPr>
              <a:t> – For generating downloadable PDF versions of itineraries and budgets.</a:t>
            </a:r>
            <a:endParaRPr lang="en-GB">
              <a:solidFill>
                <a:schemeClr val="dk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dirty="0">
              <a:latin typeface="Google Sans Medium"/>
            </a:endParaRPr>
          </a:p>
          <a:p>
            <a:pPr marL="285750" indent="-285750" algn="just">
              <a:lnSpc>
                <a:spcPct val="114999"/>
              </a:lnSpc>
              <a:spcAft>
                <a:spcPts val="1200"/>
              </a:spcAft>
              <a:buChar char="•"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</a:rPr>
              <a:t>Multilingual Support</a:t>
            </a: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</a:rPr>
              <a:t> – Enabled through Gemini AI’s capability to handle multiple Indian languages.</a:t>
            </a:r>
            <a:endParaRPr lang="en-GB" dirty="0">
              <a:solidFill>
                <a:schemeClr val="dk1"/>
              </a:solidFill>
              <a:latin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9</Slides>
  <Notes>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340</cp:revision>
  <dcterms:modified xsi:type="dcterms:W3CDTF">2025-09-20T07:30:08Z</dcterms:modified>
</cp:coreProperties>
</file>